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2" r:id="rId1"/>
  </p:sldMasterIdLst>
  <p:sldIdLst>
    <p:sldId id="286" r:id="rId2"/>
    <p:sldId id="256" r:id="rId3"/>
    <p:sldId id="257" r:id="rId4"/>
    <p:sldId id="258" r:id="rId5"/>
    <p:sldId id="259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91" r:id="rId16"/>
    <p:sldId id="268" r:id="rId17"/>
    <p:sldId id="269" r:id="rId18"/>
    <p:sldId id="267" r:id="rId19"/>
    <p:sldId id="271" r:id="rId20"/>
    <p:sldId id="273" r:id="rId21"/>
    <p:sldId id="274" r:id="rId22"/>
    <p:sldId id="275" r:id="rId23"/>
    <p:sldId id="272" r:id="rId24"/>
    <p:sldId id="278" r:id="rId25"/>
    <p:sldId id="279" r:id="rId26"/>
    <p:sldId id="287" r:id="rId27"/>
    <p:sldId id="280" r:id="rId28"/>
    <p:sldId id="276" r:id="rId29"/>
    <p:sldId id="281" r:id="rId30"/>
    <p:sldId id="283" r:id="rId31"/>
    <p:sldId id="284" r:id="rId32"/>
    <p:sldId id="285" r:id="rId33"/>
    <p:sldId id="282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25433"/>
    <p:restoredTop sz="86430"/>
  </p:normalViewPr>
  <p:slideViewPr>
    <p:cSldViewPr snapToGrid="0" snapToObjects="1">
      <p:cViewPr>
        <p:scale>
          <a:sx n="100" d="100"/>
          <a:sy n="100" d="100"/>
        </p:scale>
        <p:origin x="2856" y="1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5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95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3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5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0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8AC8-5180-4045-B1C5-68D1849BD58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DC22-0A43-E848-AC20-0C87007CF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176270"/>
            <a:ext cx="12192000" cy="6951643"/>
          </a:xfrm>
        </p:spPr>
        <p:txBody>
          <a:bodyPr/>
          <a:lstStyle/>
          <a:p>
            <a:pPr algn="ctr"/>
            <a:r>
              <a:rPr lang="en-US" sz="5400" dirty="0" smtClean="0"/>
              <a:t>Postmenopausal </a:t>
            </a:r>
            <a:r>
              <a:rPr lang="en-US" sz="5400" dirty="0"/>
              <a:t>bleeding (PMB)</a:t>
            </a:r>
            <a:br>
              <a:rPr lang="en-US" sz="5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Rezaeinejad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Tehran university of </a:t>
            </a:r>
            <a:r>
              <a:rPr lang="en-US" dirty="0"/>
              <a:t>M</a:t>
            </a:r>
            <a:r>
              <a:rPr lang="en-US" dirty="0" smtClean="0"/>
              <a:t>edical sciences</a:t>
            </a:r>
            <a:br>
              <a:rPr lang="en-US" dirty="0" smtClean="0"/>
            </a:br>
            <a:r>
              <a:rPr lang="en-US" dirty="0" smtClean="0"/>
              <a:t>Imam </a:t>
            </a:r>
            <a:r>
              <a:rPr lang="en-US" dirty="0" err="1" smtClean="0"/>
              <a:t>khomeini</a:t>
            </a:r>
            <a:r>
              <a:rPr lang="en-US" dirty="0" smtClean="0"/>
              <a:t>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Endometrial evaluation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endometrial biopsy or transvaginal ultrasound can be used as an initial test for evaluating the endometrium. </a:t>
            </a:r>
            <a:endParaRPr lang="en-US" dirty="0" smtClean="0"/>
          </a:p>
          <a:p>
            <a:r>
              <a:rPr lang="en-US" dirty="0"/>
              <a:t>We suggest endometrial biopsy as the initial diagnostic test for women with postmenopausal bleeding due to its high sensitivity, low complication rate, and low cost.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endometrial biopsy is not a sensitive technique for diagnosing structural abnormalities, such as polyps.</a:t>
            </a:r>
          </a:p>
        </p:txBody>
      </p:sp>
    </p:spTree>
    <p:extLst>
      <p:ext uri="{BB962C8B-B14F-4D97-AF65-F5344CB8AC3E}">
        <p14:creationId xmlns:p14="http://schemas.microsoft.com/office/powerpoint/2010/main" val="10919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Transvaginal</a:t>
            </a:r>
            <a:r>
              <a:rPr lang="en-US" dirty="0"/>
              <a:t>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Transvaginal ultrasound examination is an acceptable initial test as an alternative to endometrial sampling in postmenopausal women who cannot tolerate office </a:t>
            </a:r>
            <a:r>
              <a:rPr lang="en-US" dirty="0" smtClean="0"/>
              <a:t>biopsy.</a:t>
            </a:r>
          </a:p>
          <a:p>
            <a:r>
              <a:rPr lang="en-US" dirty="0" smtClean="0"/>
              <a:t>Endometrial </a:t>
            </a:r>
            <a:r>
              <a:rPr lang="en-US" dirty="0"/>
              <a:t>cancer can reasonably be excluded by ultrasound in postmenopausal women with a thin (≤4 mm), homogeneous endometrium. </a:t>
            </a:r>
            <a:endParaRPr lang="en-US" dirty="0" smtClean="0"/>
          </a:p>
          <a:p>
            <a:r>
              <a:rPr lang="en-US" dirty="0"/>
              <a:t> In women in whom evaluation for uterine pathology (</a:t>
            </a:r>
            <a:r>
              <a:rPr lang="en-US" dirty="0" err="1"/>
              <a:t>eg</a:t>
            </a:r>
            <a:r>
              <a:rPr lang="en-US" dirty="0"/>
              <a:t>, polyp, leiomyoma) or of the adnexa is indicated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Endometrial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endometrial lining is thicker than 4 mm</a:t>
            </a:r>
          </a:p>
          <a:p>
            <a:r>
              <a:rPr lang="en-US" dirty="0" smtClean="0"/>
              <a:t>The </a:t>
            </a:r>
            <a:r>
              <a:rPr lang="en-US" dirty="0"/>
              <a:t>endometrium shows diffuse or focal increased echogenicity (heterogeneity)</a:t>
            </a:r>
          </a:p>
          <a:p>
            <a:r>
              <a:rPr lang="en-US" dirty="0" smtClean="0"/>
              <a:t>The </a:t>
            </a:r>
            <a:r>
              <a:rPr lang="en-US" dirty="0"/>
              <a:t>endometrium is not adequately visualized on sonography</a:t>
            </a:r>
          </a:p>
          <a:p>
            <a:r>
              <a:rPr lang="en-US" dirty="0" smtClean="0"/>
              <a:t>The </a:t>
            </a:r>
            <a:r>
              <a:rPr lang="en-US" dirty="0"/>
              <a:t>woman has persistent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Persistent bleeding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Persistent bleeding can be a sign of endometrial cancer even when the endometrial thickness is less than 4 to 5 mm since a thin or indistinct endometrial stripe does not reliably exclude type 2 endometrial </a:t>
            </a:r>
            <a:r>
              <a:rPr lang="en-US" dirty="0" smtClean="0"/>
              <a:t>cancer.</a:t>
            </a:r>
          </a:p>
          <a:p>
            <a:r>
              <a:rPr lang="en-US" dirty="0" smtClean="0"/>
              <a:t> </a:t>
            </a:r>
            <a:r>
              <a:rPr lang="en-US" dirty="0"/>
              <a:t>Therefore, women with persistent bleeding should be evaluated further</a:t>
            </a:r>
            <a:r>
              <a:rPr lang="en-US" dirty="0" smtClean="0"/>
              <a:t>.</a:t>
            </a:r>
          </a:p>
          <a:p>
            <a:r>
              <a:rPr lang="en-US" dirty="0"/>
              <a:t>The evaluation of women </a:t>
            </a:r>
            <a:r>
              <a:rPr lang="en-US" dirty="0" smtClean="0"/>
              <a:t>with:</a:t>
            </a:r>
          </a:p>
          <a:p>
            <a:r>
              <a:rPr lang="en-US" dirty="0" smtClean="0"/>
              <a:t> </a:t>
            </a:r>
            <a:r>
              <a:rPr lang="en-US" dirty="0"/>
              <a:t>(1) insufficient or </a:t>
            </a:r>
            <a:r>
              <a:rPr lang="en-US" dirty="0" err="1"/>
              <a:t>nondiagnostic</a:t>
            </a:r>
            <a:r>
              <a:rPr lang="en-US" dirty="0"/>
              <a:t> tissue from a biopsy </a:t>
            </a:r>
            <a:r>
              <a:rPr lang="en-US" dirty="0" smtClean="0"/>
              <a:t>procedure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(2) persistent bleeding (despite a normal endometrial biopsy or thin endometrium on ultrasound examination)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0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Pipelle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Pipelle</a:t>
            </a:r>
            <a:r>
              <a:rPr lang="en-US" dirty="0"/>
              <a:t> device was more sensitive for the detection of endometrial cancer and atypical hyperplasia than all other sampling devices.</a:t>
            </a:r>
          </a:p>
          <a:p>
            <a:r>
              <a:rPr lang="en-US" dirty="0" smtClean="0"/>
              <a:t>The </a:t>
            </a:r>
            <a:r>
              <a:rPr lang="en-US" dirty="0"/>
              <a:t>sensitivity for the diagnosis of endometrial cancer (by </a:t>
            </a:r>
            <a:r>
              <a:rPr lang="en-US" dirty="0" err="1"/>
              <a:t>Pipelle</a:t>
            </a:r>
            <a:r>
              <a:rPr lang="en-US" dirty="0"/>
              <a:t>) in postmenopausal women was 99.6 percent and in premenopausal women was 91 percent. The sensitivity for the diagnosis of atypical endometrial hyperplasia was 81 percent.</a:t>
            </a:r>
          </a:p>
          <a:p>
            <a:r>
              <a:rPr lang="en-US" dirty="0" smtClean="0"/>
              <a:t>The </a:t>
            </a:r>
            <a:r>
              <a:rPr lang="en-US" dirty="0"/>
              <a:t>specificity for all endometrial biopsy devices for the diagnosis of endometrial carcinoma was 98 to 100 percent.</a:t>
            </a:r>
          </a:p>
          <a:p>
            <a:r>
              <a:rPr lang="en-US" dirty="0" smtClean="0"/>
              <a:t>Fewer </a:t>
            </a:r>
            <a:r>
              <a:rPr lang="en-US" dirty="0"/>
              <a:t>than 5 percent of patients had an insufficient or no sample.</a:t>
            </a:r>
          </a:p>
        </p:txBody>
      </p:sp>
    </p:spTree>
    <p:extLst>
      <p:ext uri="{BB962C8B-B14F-4D97-AF65-F5344CB8AC3E}">
        <p14:creationId xmlns:p14="http://schemas.microsoft.com/office/powerpoint/2010/main" val="6956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>
                <a:latin typeface="Arial" charset="0"/>
              </a:rPr>
              <a:t>False negative endometrial biopsy in women with endometrial cancer undergoing hysterectomy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0229" y="3067289"/>
          <a:ext cx="9319038" cy="2120502"/>
        </p:xfrm>
        <a:graphic>
          <a:graphicData uri="http://schemas.openxmlformats.org/drawingml/2006/table">
            <a:tbl>
              <a:tblPr/>
              <a:tblGrid>
                <a:gridCol w="3106346"/>
                <a:gridCol w="3106346"/>
                <a:gridCol w="3106346"/>
              </a:tblGrid>
              <a:tr h="64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>
                          <a:effectLst/>
                        </a:rPr>
                        <a:t>Percent of endometrial cavity affected by disease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>
                          <a:effectLst/>
                        </a:rPr>
                        <a:t>Number of patients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>
                          <a:effectLst/>
                        </a:rPr>
                        <a:t>Cancer missed on sampling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Less than 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 to 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>
                          <a:effectLst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26 to 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s-IS">
                          <a:effectLst/>
                        </a:rPr>
                        <a:t>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3"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over 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Endometrial sampling was most reliable when at least one-half of the endometrium was affected by disease.</a:t>
            </a:r>
          </a:p>
          <a:p>
            <a:r>
              <a:rPr lang="en-US" dirty="0"/>
              <a:t>For this reason, additional endometrial assessment should be performed if abnormal uterine bleeding persists after a "benign" endometrial </a:t>
            </a:r>
            <a:r>
              <a:rPr lang="en-US" dirty="0" smtClean="0"/>
              <a:t>biopsy. </a:t>
            </a:r>
          </a:p>
        </p:txBody>
      </p:sp>
    </p:spTree>
    <p:extLst>
      <p:ext uri="{BB962C8B-B14F-4D97-AF65-F5344CB8AC3E}">
        <p14:creationId xmlns:p14="http://schemas.microsoft.com/office/powerpoint/2010/main" val="1282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nondiagnostic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Further endometrial assessment should also be considered when the endometrial biopsy is </a:t>
            </a:r>
            <a:r>
              <a:rPr lang="en-US" dirty="0" err="1"/>
              <a:t>nondiagnostic</a:t>
            </a:r>
            <a:r>
              <a:rPr lang="en-US" dirty="0"/>
              <a:t>, but a high suspicion of cancer </a:t>
            </a:r>
            <a:r>
              <a:rPr lang="en-US" dirty="0" smtClean="0"/>
              <a:t>remains. </a:t>
            </a:r>
          </a:p>
          <a:p>
            <a:r>
              <a:rPr lang="en-US" dirty="0" err="1" smtClean="0"/>
              <a:t>Nondiagnostic</a:t>
            </a:r>
            <a:r>
              <a:rPr lang="en-US" dirty="0" smtClean="0"/>
              <a:t> </a:t>
            </a:r>
            <a:r>
              <a:rPr lang="en-US" dirty="0"/>
              <a:t>biopsies may be associated with polyps, fibroids, endometrial cancer, or other lesions occupying an area of the uterus that was not sampled. </a:t>
            </a:r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/>
              <a:t>endometrial assessment may </a:t>
            </a:r>
            <a:r>
              <a:rPr lang="en-US" dirty="0" smtClean="0"/>
              <a:t>include:</a:t>
            </a:r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ombination </a:t>
            </a:r>
            <a:r>
              <a:rPr lang="en-US" dirty="0"/>
              <a:t>of transvaginal ultrasonography (TVUS) combined with repeat endometrial biopsy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 </a:t>
            </a:r>
            <a:r>
              <a:rPr lang="en-US" dirty="0"/>
              <a:t>D&amp;C hysteroscopy.</a:t>
            </a:r>
          </a:p>
        </p:txBody>
      </p:sp>
    </p:spTree>
    <p:extLst>
      <p:ext uri="{BB962C8B-B14F-4D97-AF65-F5344CB8AC3E}">
        <p14:creationId xmlns:p14="http://schemas.microsoft.com/office/powerpoint/2010/main" val="1487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Insufficient </a:t>
            </a:r>
            <a:r>
              <a:rPr lang="en-US" dirty="0"/>
              <a:t>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endometrial biopsy does not yield sufficient tissue for pathologic diagnosis, then the clinical setting should dictate further management.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suggest TVUS if the woman is postmenopausal and the bleeding has not been persistent;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thin endometrial stripe in this setting is most consistent with atrophy and does not require further invasive studies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thick endometrial stripe, persistent bleeding, or bleeding in women who are in the menopausal transition or are postmenopausal should be followed by additional endometrial sampling, such as D&amp;C with hysteroscopy.</a:t>
            </a:r>
          </a:p>
        </p:txBody>
      </p:sp>
    </p:spTree>
    <p:extLst>
      <p:ext uri="{BB962C8B-B14F-4D97-AF65-F5344CB8AC3E}">
        <p14:creationId xmlns:p14="http://schemas.microsoft.com/office/powerpoint/2010/main" val="14673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Dilation and curettage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a patient is not able to tolerate an office endometrial biopsy (</a:t>
            </a:r>
            <a:r>
              <a:rPr lang="en-US" dirty="0" err="1"/>
              <a:t>eg</a:t>
            </a:r>
            <a:r>
              <a:rPr lang="en-US" dirty="0"/>
              <a:t>, due to pain or anxiety).</a:t>
            </a:r>
          </a:p>
          <a:p>
            <a:r>
              <a:rPr lang="en-US" dirty="0" smtClean="0"/>
              <a:t>After </a:t>
            </a:r>
            <a:r>
              <a:rPr lang="en-US" dirty="0"/>
              <a:t>a </a:t>
            </a:r>
            <a:r>
              <a:rPr lang="en-US" dirty="0" err="1"/>
              <a:t>nondiagnostic</a:t>
            </a:r>
            <a:r>
              <a:rPr lang="en-US" dirty="0"/>
              <a:t> office biopsy in women who are at high risk of endometrial carcinoma.</a:t>
            </a:r>
          </a:p>
          <a:p>
            <a:r>
              <a:rPr lang="en-US" dirty="0" smtClean="0"/>
              <a:t>When </a:t>
            </a:r>
            <a:r>
              <a:rPr lang="en-US" dirty="0"/>
              <a:t>TVUS suggests a suspicious mass or polyp, which may not be adequately sampled by office biopsy.</a:t>
            </a:r>
          </a:p>
          <a:p>
            <a:r>
              <a:rPr lang="en-US" dirty="0" smtClean="0"/>
              <a:t>After </a:t>
            </a:r>
            <a:r>
              <a:rPr lang="en-US" dirty="0"/>
              <a:t>benign histology on office biopsy in women who have persistent abnormal uterine bleeding.</a:t>
            </a:r>
          </a:p>
          <a:p>
            <a:r>
              <a:rPr lang="en-US" dirty="0" smtClean="0"/>
              <a:t>When </a:t>
            </a:r>
            <a:r>
              <a:rPr lang="en-US" dirty="0"/>
              <a:t>there is insufficient tissue for analysis on office biopsy.</a:t>
            </a:r>
          </a:p>
          <a:p>
            <a:r>
              <a:rPr lang="en-US" dirty="0" smtClean="0"/>
              <a:t>When </a:t>
            </a:r>
            <a:r>
              <a:rPr lang="en-US" dirty="0"/>
              <a:t>cervical stenosis prevents the completion of an office biopsy.</a:t>
            </a:r>
          </a:p>
          <a:p>
            <a:r>
              <a:rPr lang="en-US" dirty="0" smtClean="0"/>
              <a:t>When </a:t>
            </a:r>
            <a:r>
              <a:rPr lang="en-US" dirty="0"/>
              <a:t>a concomitant operative procedure, such as laparoscopy, is deemed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ny </a:t>
            </a:r>
            <a:r>
              <a:rPr lang="en-US" sz="3200" dirty="0"/>
              <a:t>uterine bleeding in a menopausal woman </a:t>
            </a:r>
            <a:endParaRPr lang="en-US" sz="3200" dirty="0" smtClean="0"/>
          </a:p>
          <a:p>
            <a:r>
              <a:rPr lang="en-US" sz="3200" dirty="0" smtClean="0"/>
              <a:t>Regardless of volume(spotting or staining)</a:t>
            </a:r>
          </a:p>
          <a:p>
            <a:r>
              <a:rPr lang="en-US" sz="3200" dirty="0"/>
              <a:t>All postmenopausal women with unexpected uterine bleeding patients should be evaluated for endometrial carcinoma since this potentially lethal disease will be the cause of bleeding in approximately 10 </a:t>
            </a:r>
            <a:r>
              <a:rPr lang="en-US" sz="3200" dirty="0" smtClean="0"/>
              <a:t>percent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ost </a:t>
            </a:r>
            <a:r>
              <a:rPr lang="en-US" sz="3200" dirty="0"/>
              <a:t>common cause of bleeding in these women is atrophy of the vaginal mucosa or endometrium </a:t>
            </a:r>
            <a:r>
              <a:rPr lang="en-US" sz="3200" dirty="0" smtClean="0"/>
              <a:t>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early menopausal years, endometrial hyperplasia, polyps, and submucosal fibroids are also common </a:t>
            </a:r>
            <a:r>
              <a:rPr lang="en-US" sz="2800" dirty="0" smtClean="0"/>
              <a:t>etiologies</a:t>
            </a:r>
            <a:r>
              <a:rPr lang="en-US" sz="3200" dirty="0"/>
              <a:t> 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229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hysteroscopy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patients at risk for endometrial cancer who are candidates for D&amp;C, we advise performing a</a:t>
            </a:r>
            <a:r>
              <a:rPr lang="en-US" b="1" dirty="0"/>
              <a:t> </a:t>
            </a:r>
            <a:r>
              <a:rPr lang="en-US" dirty="0"/>
              <a:t>diagnostic hysteroscopy at the time of D&amp;C. </a:t>
            </a:r>
          </a:p>
          <a:p>
            <a:r>
              <a:rPr lang="en-US" dirty="0"/>
              <a:t> At hysteroscopy, any discrete lesions should be biopsied, and random biopsies or curettage should be taken of the background </a:t>
            </a:r>
            <a:r>
              <a:rPr lang="en-US" dirty="0" smtClean="0"/>
              <a:t>endometrium.</a:t>
            </a:r>
          </a:p>
          <a:p>
            <a:r>
              <a:rPr lang="en-US" dirty="0" smtClean="0"/>
              <a:t> </a:t>
            </a:r>
            <a:r>
              <a:rPr lang="en-US" dirty="0"/>
              <a:t>Multiple studies have shown that diagnostic hysteroscopy can aid in the detection of focal lesions of the endometrial lining that may be missed by D&amp;C alone (approximately 60 percent of curettage specimens sample less than half of the uterine </a:t>
            </a:r>
            <a:r>
              <a:rPr lang="en-US" dirty="0" smtClean="0"/>
              <a:t>cavity)</a:t>
            </a:r>
          </a:p>
          <a:p>
            <a:r>
              <a:rPr lang="en-US" dirty="0"/>
              <a:t> </a:t>
            </a:r>
            <a:r>
              <a:rPr lang="en-US" dirty="0" smtClean="0"/>
              <a:t>Hysteroscopy </a:t>
            </a:r>
            <a:r>
              <a:rPr lang="en-US" dirty="0"/>
              <a:t>is not a replacement for D&amp;C because it can also miss endometrial cancer. </a:t>
            </a:r>
          </a:p>
        </p:txBody>
      </p:sp>
    </p:spTree>
    <p:extLst>
      <p:ext uri="{BB962C8B-B14F-4D97-AF65-F5344CB8AC3E}">
        <p14:creationId xmlns:p14="http://schemas.microsoft.com/office/powerpoint/2010/main" val="5618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Transvaginal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 of the endometrial thickness using transvaginal ultrasound (TVUS) is a noninvasive method to evaluate women with postmenopausal bleeding for endometrial hyperplasia or cancer when the endometrium is homogeneous.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focal endometrial lesion requires a biopsy.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627961"/>
            <a:ext cx="10593512" cy="1266940"/>
          </a:xfrm>
        </p:spPr>
        <p:txBody>
          <a:bodyPr/>
          <a:lstStyle/>
          <a:p>
            <a:pPr algn="ctr"/>
            <a:r>
              <a:rPr lang="en-US" b="1" dirty="0"/>
              <a:t>Women with postmenopausal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830"/>
            <a:ext cx="10515600" cy="4448711"/>
          </a:xfrm>
        </p:spPr>
        <p:txBody>
          <a:bodyPr>
            <a:normAutofit/>
          </a:bodyPr>
          <a:lstStyle/>
          <a:p>
            <a:r>
              <a:rPr lang="en-US" dirty="0"/>
              <a:t> In women with postmenopausal bleeding and not on hormonal replacement therapy, an endometrial thickness of less than or equal to 4 or 5 mm is associated with a low risk of endometrial </a:t>
            </a:r>
            <a:r>
              <a:rPr lang="en-US" dirty="0" smtClean="0"/>
              <a:t>disease. </a:t>
            </a:r>
          </a:p>
          <a:p>
            <a:r>
              <a:rPr lang="en-US" dirty="0" smtClean="0"/>
              <a:t>Cancer </a:t>
            </a:r>
            <a:r>
              <a:rPr lang="en-US" dirty="0"/>
              <a:t>becomes increasingly more frequent relative to benign disease as the endometrial thickness approaches 20 mm, which was the mean endometrial thickness in 759 women with endometrial cancer in one </a:t>
            </a:r>
            <a:r>
              <a:rPr lang="en-US" dirty="0" smtClean="0"/>
              <a:t>study.</a:t>
            </a:r>
          </a:p>
          <a:p>
            <a:r>
              <a:rPr lang="en-US" dirty="0" smtClean="0"/>
              <a:t>ACOG and </a:t>
            </a:r>
            <a:r>
              <a:rPr lang="en-US" dirty="0"/>
              <a:t>the Society of Radiologists in Ultrasound </a:t>
            </a:r>
            <a:r>
              <a:rPr lang="en-US" dirty="0" smtClean="0"/>
              <a:t> </a:t>
            </a:r>
            <a:r>
              <a:rPr lang="en-US" dirty="0"/>
              <a:t>advise that either TVUS (with an endometrial thickness of ≤4 mm [ACOG] or ≤5 mm [SRU]) or endometrial sampling are effective as a first diagnostic step in women with postmenopausal bleeding 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2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addition, ACOG advises that TVUS is useful as a second-line test when endometrial sampling yielded insufficient tissue. In such cases, they advised that if the endometrial thickness is ≤4 mm, then malignancy is rare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addition, ultrasound may identify a structural lesion (</a:t>
            </a:r>
            <a:r>
              <a:rPr lang="en-US" dirty="0" err="1"/>
              <a:t>eg</a:t>
            </a:r>
            <a:r>
              <a:rPr lang="en-US" dirty="0"/>
              <a:t>, polyp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2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Asymptomatic women with endometrial thickening or fluid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6620"/>
            <a:ext cx="10515600" cy="4068566"/>
          </a:xfrm>
        </p:spPr>
        <p:txBody>
          <a:bodyPr>
            <a:normAutofit/>
          </a:bodyPr>
          <a:lstStyle/>
          <a:p>
            <a:r>
              <a:rPr lang="en-US" dirty="0" smtClean="0"/>
              <a:t>Further </a:t>
            </a:r>
            <a:r>
              <a:rPr lang="en-US" dirty="0"/>
              <a:t>evaluation of the endometrium in these women is sometimes indicated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</a:t>
            </a:r>
            <a:r>
              <a:rPr lang="en-US" dirty="0"/>
              <a:t>cases of endometrial cancer present with abnormal uterine bleeding, </a:t>
            </a:r>
            <a:r>
              <a:rPr lang="en-US" b="1" dirty="0"/>
              <a:t>but no bleeding </a:t>
            </a:r>
            <a:r>
              <a:rPr lang="en-US" dirty="0"/>
              <a:t>is present in approximately </a:t>
            </a:r>
            <a:r>
              <a:rPr lang="en-US" b="1" dirty="0"/>
              <a:t>5 to 20 percent </a:t>
            </a:r>
            <a:r>
              <a:rPr lang="en-US" dirty="0"/>
              <a:t>of cases </a:t>
            </a:r>
            <a:endParaRPr lang="en-US" dirty="0" smtClean="0"/>
          </a:p>
          <a:p>
            <a:r>
              <a:rPr lang="en-US" dirty="0"/>
              <a:t>It appears that endometrial thickness is less predictive of endometrial neoplasia in asymptomatic women (those without postmenopausal uterine bleeding, not even red, pink, or brown spotting or staining).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0040"/>
            <a:ext cx="10515600" cy="4325421"/>
          </a:xfrm>
        </p:spPr>
        <p:txBody>
          <a:bodyPr>
            <a:normAutofit/>
          </a:bodyPr>
          <a:lstStyle/>
          <a:p>
            <a:r>
              <a:rPr lang="en-US" dirty="0"/>
              <a:t>A well-designed decision analysis calculated that postmenopausal women without uterine bleeding who had an endometrial thickness &gt;11 mm had an endometrial cancer risk of 6.7 percent, which is similar to that in postmenopausal women with bleeding and endometrial thickness &gt;5 mm.</a:t>
            </a:r>
          </a:p>
          <a:p>
            <a:r>
              <a:rPr lang="en-US" dirty="0"/>
              <a:t> Based on this analysis, we suggest </a:t>
            </a:r>
            <a:r>
              <a:rPr lang="en-US" b="1" dirty="0"/>
              <a:t>sampling the endometrium </a:t>
            </a:r>
            <a:r>
              <a:rPr lang="en-US" dirty="0"/>
              <a:t>of </a:t>
            </a:r>
            <a:r>
              <a:rPr lang="en-US" b="1" dirty="0"/>
              <a:t>postmenopausal women </a:t>
            </a:r>
            <a:r>
              <a:rPr lang="en-US" dirty="0"/>
              <a:t>without uterine bleeding who have an </a:t>
            </a:r>
            <a:r>
              <a:rPr lang="en-US" b="1" dirty="0"/>
              <a:t>endometrial thickness &gt;11 mm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endometrial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Observational studies have consistently found that asymptomatic postmenopausal women with endometrial fluid and an endometrial thickness smaller than 3 mm do not have endometrial cancer or hyperplasia.</a:t>
            </a:r>
          </a:p>
          <a:p>
            <a:r>
              <a:rPr lang="en-US" dirty="0"/>
              <a:t> However, there is an increased risk of endometrial cancer in women with endometrial fluid and </a:t>
            </a:r>
            <a:r>
              <a:rPr lang="en-US" b="1" dirty="0"/>
              <a:t>endometrial thickening &gt;3 mm</a:t>
            </a:r>
            <a:r>
              <a:rPr lang="en-US" dirty="0"/>
              <a:t>; therefore, we </a:t>
            </a:r>
            <a:r>
              <a:rPr lang="en-US" b="1" dirty="0"/>
              <a:t>biopsy</a:t>
            </a:r>
            <a:r>
              <a:rPr lang="en-US" dirty="0"/>
              <a:t> these women.</a:t>
            </a:r>
          </a:p>
          <a:p>
            <a:r>
              <a:rPr lang="en-US" dirty="0"/>
              <a:t>Pelvic pain, a common reason for pelvic imaging, is not an indication for endometrial sampling in the absence of abnormal uterine bleeding or suspicious sonographic findings.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20913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Women on hormone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5654"/>
            <a:ext cx="10515600" cy="44589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TVUS </a:t>
            </a:r>
            <a:r>
              <a:rPr lang="en-US" dirty="0"/>
              <a:t>does </a:t>
            </a:r>
            <a:r>
              <a:rPr lang="en-US" b="1" dirty="0"/>
              <a:t>not</a:t>
            </a:r>
            <a:r>
              <a:rPr lang="en-US" dirty="0"/>
              <a:t> appear to be a useful screening tool for excluding endometrial hyperplasia/cancer in women (premenopausal or postmenopausal) on estrogen therapy (ET) that is unopposed or given with cyclic (rather than continuous) </a:t>
            </a:r>
            <a:r>
              <a:rPr lang="en-US" dirty="0" smtClean="0"/>
              <a:t>progesterone.</a:t>
            </a:r>
          </a:p>
          <a:p>
            <a:r>
              <a:rPr lang="en-US" dirty="0" smtClean="0"/>
              <a:t> </a:t>
            </a:r>
            <a:r>
              <a:rPr lang="en-US" dirty="0"/>
              <a:t>Thickness thresholds are not well established for such women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ndometrial </a:t>
            </a:r>
            <a:r>
              <a:rPr lang="en-US" b="1" dirty="0"/>
              <a:t>sampling </a:t>
            </a:r>
            <a:r>
              <a:rPr lang="en-US" dirty="0"/>
              <a:t>is still the </a:t>
            </a:r>
            <a:r>
              <a:rPr lang="en-US" b="1" dirty="0"/>
              <a:t>gold standard</a:t>
            </a:r>
            <a:r>
              <a:rPr lang="en-US" dirty="0"/>
              <a:t> to exclude endometrial hyperplasia and/or carcinoma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Persistent </a:t>
            </a:r>
            <a:r>
              <a:rPr lang="en-US" dirty="0"/>
              <a:t>bleeding </a:t>
            </a:r>
            <a:r>
              <a:rPr lang="en-US" b="1" dirty="0"/>
              <a:t>always</a:t>
            </a:r>
            <a:r>
              <a:rPr lang="en-US" dirty="0"/>
              <a:t> requires endometrial biopsy regardless of ultrasound findings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We tell patients that bleeding is common when ET is initiated and should decrease over time. If it does not, and if it becomes heavier, or bleeding occurs after a long period of no bleeding, then a biopsy is indicated.</a:t>
            </a:r>
          </a:p>
        </p:txBody>
      </p:sp>
    </p:spTree>
    <p:extLst>
      <p:ext uri="{BB962C8B-B14F-4D97-AF65-F5344CB8AC3E}">
        <p14:creationId xmlns:p14="http://schemas.microsoft.com/office/powerpoint/2010/main" val="2090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Women on tamoxifen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Women on </a:t>
            </a:r>
            <a:r>
              <a:rPr lang="en-US" u="sng" dirty="0"/>
              <a:t>tamoxifen</a:t>
            </a:r>
            <a:r>
              <a:rPr lang="en-US" dirty="0"/>
              <a:t>, both for treatment and prevention of breast cancer, are known to have thickened endometrial stripes.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appearance can be cystic on TVUS due to reactivation of foci of </a:t>
            </a:r>
            <a:r>
              <a:rPr lang="en-US" dirty="0" err="1"/>
              <a:t>adenomyosis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clear cut-off for normal versus pathological endometrial thickness in these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general, we do not feel there is a role for baseline endometrial assessment, but women should have an </a:t>
            </a:r>
            <a:r>
              <a:rPr lang="en-US" b="1" dirty="0"/>
              <a:t>endometrial biopsy if any abnormal bleeding</a:t>
            </a:r>
            <a:r>
              <a:rPr lang="en-US" dirty="0"/>
              <a:t> occurs, as tamoxifen confers a slight increase in endometrial cancer risk (roughly 1/1000).</a:t>
            </a:r>
          </a:p>
        </p:txBody>
      </p:sp>
    </p:spTree>
    <p:extLst>
      <p:ext uri="{BB962C8B-B14F-4D97-AF65-F5344CB8AC3E}">
        <p14:creationId xmlns:p14="http://schemas.microsoft.com/office/powerpoint/2010/main" val="1140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Saline infusion sonography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Saline infusion sonography (SIS) (also called </a:t>
            </a:r>
            <a:r>
              <a:rPr lang="en-US" dirty="0" err="1"/>
              <a:t>sonohysterography</a:t>
            </a:r>
            <a:r>
              <a:rPr lang="en-US" dirty="0"/>
              <a:t>) is an imaging technique in which sterile saline is instilled into the endometrial cavity and TVUS is performed.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procedure allows for careful architectural evaluation of the uterine cavity to detect small lesions (</a:t>
            </a:r>
            <a:r>
              <a:rPr lang="en-US" dirty="0" err="1"/>
              <a:t>eg</a:t>
            </a:r>
            <a:r>
              <a:rPr lang="en-US" dirty="0"/>
              <a:t>, polyps or small </a:t>
            </a:r>
            <a:r>
              <a:rPr lang="en-US" dirty="0" err="1"/>
              <a:t>submucous</a:t>
            </a:r>
            <a:r>
              <a:rPr lang="en-US" dirty="0"/>
              <a:t> fibroids) that may be missed on TVUS or by blind endometrial sampling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one study, as an example, the sensitivity and specificity of SIS for detection of polyps were </a:t>
            </a:r>
            <a:r>
              <a:rPr lang="en-US" b="1" dirty="0"/>
              <a:t>significantly higher </a:t>
            </a:r>
            <a:r>
              <a:rPr lang="en-US" dirty="0"/>
              <a:t>than for </a:t>
            </a:r>
            <a:r>
              <a:rPr lang="en-US" b="1" dirty="0"/>
              <a:t>TVUS</a:t>
            </a:r>
            <a:r>
              <a:rPr lang="en-US" dirty="0"/>
              <a:t> alone (93 and 94 percent for SIS versus 75 and 76 percent for TVUS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INCIDENCE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Vaginal bleeding occurs in approximately 4 to 11 percent of postmenopausal women 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Bleeding </a:t>
            </a:r>
            <a:r>
              <a:rPr lang="en-US" dirty="0"/>
              <a:t>decreasing over time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study that asked 271 postmenopausal women to complete a daily record, the estimated incidence of bleeding fell from 409/1000 person-years immediately after the first 12 months of amenorrhea following menopause to 42/1000 person-years more than three years after menopause </a:t>
            </a:r>
          </a:p>
        </p:txBody>
      </p:sp>
    </p:spTree>
    <p:extLst>
      <p:ext uri="{BB962C8B-B14F-4D97-AF65-F5344CB8AC3E}">
        <p14:creationId xmlns:p14="http://schemas.microsoft.com/office/powerpoint/2010/main" val="21064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combined technique of blind biopsy and SIS permitted </a:t>
            </a:r>
            <a:r>
              <a:rPr lang="en-US" b="1" dirty="0"/>
              <a:t>diagnosis</a:t>
            </a:r>
            <a:r>
              <a:rPr lang="en-US" dirty="0"/>
              <a:t> of the </a:t>
            </a:r>
            <a:r>
              <a:rPr lang="en-US" b="1" dirty="0"/>
              <a:t>cause</a:t>
            </a:r>
            <a:r>
              <a:rPr lang="en-US" dirty="0"/>
              <a:t> of abnormal uterine bleeding in most women, without the need for more invasive procedures such as hysteroscopy </a:t>
            </a:r>
            <a:r>
              <a:rPr lang="en-US" dirty="0" smtClean="0"/>
              <a:t>.</a:t>
            </a:r>
          </a:p>
          <a:p>
            <a:r>
              <a:rPr lang="en-US" dirty="0"/>
              <a:t>The combined technique is most useful in women with a symmetrically thickened endometrium.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SIS shows a focal lesion, hysteroscopy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156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Saline </a:t>
            </a:r>
            <a:r>
              <a:rPr lang="en-US" dirty="0"/>
              <a:t>infusion should not be used for primary evaluation of abnormal </a:t>
            </a:r>
            <a:r>
              <a:rPr lang="en-US" dirty="0" err="1" smtClean="0"/>
              <a:t>bleeding,because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the:</a:t>
            </a:r>
          </a:p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a definitive </a:t>
            </a:r>
            <a:r>
              <a:rPr lang="en-US" dirty="0" smtClean="0"/>
              <a:t>diagnosis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potential discomfort of the </a:t>
            </a:r>
            <a:r>
              <a:rPr lang="en-US" dirty="0" smtClean="0"/>
              <a:t>procedure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cost.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in cases in which a diagnosis is unclear </a:t>
            </a:r>
            <a:r>
              <a:rPr lang="en-US" b="1" dirty="0"/>
              <a:t>after </a:t>
            </a:r>
            <a:r>
              <a:rPr lang="en-US" b="1" dirty="0" smtClean="0"/>
              <a:t>biopsy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whom there is a relative </a:t>
            </a:r>
            <a:r>
              <a:rPr lang="en-US" b="1" dirty="0"/>
              <a:t>contraindication</a:t>
            </a:r>
            <a:r>
              <a:rPr lang="en-US" dirty="0"/>
              <a:t> to proceeding to dilation and curettage/hysteroscopy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imaging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normal postmenopausal endometrium on magnetic resonance imaging (MRI) should be </a:t>
            </a:r>
            <a:r>
              <a:rPr lang="en-US" dirty="0" err="1"/>
              <a:t>hyperintense</a:t>
            </a:r>
            <a:r>
              <a:rPr lang="en-US" dirty="0"/>
              <a:t> on T2-weighted images and less than 5 mm thick </a:t>
            </a:r>
            <a:r>
              <a:rPr lang="en-US" dirty="0" smtClean="0"/>
              <a:t>.</a:t>
            </a:r>
          </a:p>
          <a:p>
            <a:r>
              <a:rPr lang="en-US" b="1" dirty="0"/>
              <a:t>Cervical cytology</a:t>
            </a:r>
            <a:r>
              <a:rPr lang="en-US" dirty="0"/>
              <a:t> </a:t>
            </a:r>
            <a:r>
              <a:rPr lang="en-US" dirty="0" smtClean="0"/>
              <a:t>—</a:t>
            </a:r>
          </a:p>
          <a:p>
            <a:r>
              <a:rPr lang="en-US" dirty="0"/>
              <a:t> The mean age of cervical cancer diagnosis is 52.2 years;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distribution of cases is bimodal, with peaks at 35 to 39 years and 60 to 64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 </a:t>
            </a:r>
            <a:r>
              <a:rPr lang="en-US" dirty="0"/>
              <a:t>All women need cervical cancer screening as part of the evaluation of abnormal bleeding, as it can be difficult to distinguish between </a:t>
            </a:r>
            <a:r>
              <a:rPr lang="en-US" dirty="0" err="1"/>
              <a:t>endocervical</a:t>
            </a:r>
            <a:r>
              <a:rPr lang="en-US" dirty="0"/>
              <a:t> and upper uterine bleeding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Any visible lesion needs to be biopsied, even if the cytology is normal.</a:t>
            </a:r>
          </a:p>
        </p:txBody>
      </p:sp>
    </p:spTree>
    <p:extLst>
      <p:ext uri="{BB962C8B-B14F-4D97-AF65-F5344CB8AC3E}">
        <p14:creationId xmlns:p14="http://schemas.microsoft.com/office/powerpoint/2010/main" val="1485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postmenopausal women, uterine bleeding is usually light and self-limited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Exclusion of cancer is the main objective; </a:t>
            </a:r>
            <a:endParaRPr lang="en-US" dirty="0" smtClean="0"/>
          </a:p>
          <a:p>
            <a:r>
              <a:rPr lang="en-US" smtClean="0"/>
              <a:t> </a:t>
            </a:r>
            <a:r>
              <a:rPr lang="en-US" dirty="0"/>
              <a:t>T</a:t>
            </a:r>
            <a:r>
              <a:rPr lang="en-US" smtClean="0"/>
              <a:t>reatment </a:t>
            </a:r>
            <a:r>
              <a:rPr lang="en-US" dirty="0"/>
              <a:t>is usually unnecessary once cancer (or premalignant histology) has been excluded.</a:t>
            </a:r>
          </a:p>
          <a:p>
            <a:r>
              <a:rPr lang="en-US" dirty="0"/>
              <a:t>Further diagnostic evaluation is indicated for recurrent or persistent bleeding</a:t>
            </a:r>
            <a:r>
              <a:rPr lang="en-US" dirty="0" smtClean="0"/>
              <a:t>.</a:t>
            </a:r>
          </a:p>
          <a:p>
            <a:r>
              <a:rPr lang="en-US" dirty="0"/>
              <a:t>If a benign lesion is discovered, it can be treated, as appropriate, if symptoms are bothersome. </a:t>
            </a:r>
            <a:endParaRPr lang="en-US" dirty="0" smtClean="0"/>
          </a:p>
          <a:p>
            <a:r>
              <a:rPr lang="en-US" dirty="0" smtClean="0"/>
              <a:t>Malignant </a:t>
            </a:r>
            <a:r>
              <a:rPr lang="en-US" dirty="0"/>
              <a:t>lesions are evaluated and treated according to standard guidelines.</a:t>
            </a:r>
          </a:p>
        </p:txBody>
      </p:sp>
    </p:spTree>
    <p:extLst>
      <p:ext uri="{BB962C8B-B14F-4D97-AF65-F5344CB8AC3E}">
        <p14:creationId xmlns:p14="http://schemas.microsoft.com/office/powerpoint/2010/main" val="11672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Postmenopausal </a:t>
            </a:r>
            <a:r>
              <a:rPr lang="en-US" b="1" dirty="0" smtClean="0"/>
              <a:t>women endometrial 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For postmenopausal women, we recommend removal of all endometrial polyps.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of malignancy in a polyp is highest in postmenopausal women and the risk of complications associated with polypectomy is low. </a:t>
            </a:r>
          </a:p>
        </p:txBody>
      </p:sp>
    </p:spTree>
    <p:extLst>
      <p:ext uri="{BB962C8B-B14F-4D97-AF65-F5344CB8AC3E}">
        <p14:creationId xmlns:p14="http://schemas.microsoft.com/office/powerpoint/2010/main" val="12560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fibroids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Postmenopausal individuals with fibroids should be evaluated periodically to ensure that the fibroid or fibroids have not increased in size.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consensus as to the frequency of evaluation, but every one to two years seems reasonable in the absence of new symptoms. </a:t>
            </a:r>
            <a:endParaRPr lang="en-US" dirty="0" smtClean="0"/>
          </a:p>
          <a:p>
            <a:r>
              <a:rPr lang="en-US" dirty="0" smtClean="0"/>
              <a:t>Postmenopausal </a:t>
            </a:r>
            <a:r>
              <a:rPr lang="en-US" dirty="0"/>
              <a:t>patients with new symptoms, particularly uterine bleeding or enlargement, should be evaluated immediately, and malignancy, including </a:t>
            </a:r>
            <a:r>
              <a:rPr lang="en-US" dirty="0" err="1"/>
              <a:t>leiomyosarcoma</a:t>
            </a:r>
            <a:r>
              <a:rPr lang="en-US" dirty="0"/>
              <a:t>, should be excluded. </a:t>
            </a:r>
          </a:p>
        </p:txBody>
      </p:sp>
    </p:spTree>
    <p:extLst>
      <p:ext uri="{BB962C8B-B14F-4D97-AF65-F5344CB8AC3E}">
        <p14:creationId xmlns:p14="http://schemas.microsoft.com/office/powerpoint/2010/main" val="1431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genitourinary syndrome of menopause (GSM)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INITIAL THERAPY WITH MOISTURIZERS AND LUBRICANTS</a:t>
            </a:r>
            <a:r>
              <a:rPr lang="en-US" dirty="0"/>
              <a:t> </a:t>
            </a:r>
            <a:r>
              <a:rPr lang="en-US" dirty="0" smtClean="0"/>
              <a:t>—</a:t>
            </a:r>
          </a:p>
          <a:p>
            <a:r>
              <a:rPr lang="en-US" dirty="0"/>
              <a:t> First-line therapy for GSM includes </a:t>
            </a:r>
            <a:r>
              <a:rPr lang="en-US" dirty="0" err="1"/>
              <a:t>nonhormonal</a:t>
            </a:r>
            <a:r>
              <a:rPr lang="en-US" dirty="0"/>
              <a:t> vaginal moisturizers and lubricants</a:t>
            </a:r>
            <a:r>
              <a:rPr lang="en-US" dirty="0" smtClean="0"/>
              <a:t>.</a:t>
            </a:r>
          </a:p>
          <a:p>
            <a:r>
              <a:rPr lang="en-US" b="1" dirty="0"/>
              <a:t>Vaginal estrogen therapy</a:t>
            </a:r>
            <a:r>
              <a:rPr lang="en-US" dirty="0"/>
              <a:t> </a:t>
            </a:r>
            <a:r>
              <a:rPr lang="en-US" dirty="0" smtClean="0"/>
              <a:t>—</a:t>
            </a:r>
          </a:p>
          <a:p>
            <a:r>
              <a:rPr lang="en-US" dirty="0"/>
              <a:t> Low-dose vaginal estrogen is the most effective treatment for moderate to severe symptoms of vaginal atrophy not responsive to </a:t>
            </a:r>
            <a:r>
              <a:rPr lang="en-US" dirty="0" err="1"/>
              <a:t>nonhormonal</a:t>
            </a:r>
            <a:r>
              <a:rPr lang="en-US" dirty="0"/>
              <a:t> intervention. </a:t>
            </a:r>
          </a:p>
        </p:txBody>
      </p:sp>
    </p:spTree>
    <p:extLst>
      <p:ext uri="{BB962C8B-B14F-4D97-AF65-F5344CB8AC3E}">
        <p14:creationId xmlns:p14="http://schemas.microsoft.com/office/powerpoint/2010/main" val="10612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endometrial hyperplasia (EH)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endometrium (lining of the uterus) may develop endometrial hyperplasia (EH), which includes </a:t>
            </a:r>
            <a:r>
              <a:rPr lang="en-US" dirty="0" smtClean="0"/>
              <a:t>:</a:t>
            </a:r>
          </a:p>
          <a:p>
            <a:r>
              <a:rPr lang="en-US" dirty="0"/>
              <a:t>N</a:t>
            </a:r>
            <a:r>
              <a:rPr lang="en-US" dirty="0" smtClean="0"/>
              <a:t>on-neoplastic </a:t>
            </a:r>
            <a:r>
              <a:rPr lang="en-US" dirty="0"/>
              <a:t>entities (disordered proliferative endometrium, benign hyperplasia, simple and complex </a:t>
            </a:r>
            <a:r>
              <a:rPr lang="en-US" dirty="0" err="1"/>
              <a:t>hyperplasias</a:t>
            </a:r>
            <a:r>
              <a:rPr lang="en-US" dirty="0"/>
              <a:t> without atypia) characterized by a proliferation of endometrial glands of irregular size and shape</a:t>
            </a:r>
            <a:r>
              <a:rPr lang="en-US" dirty="0" smtClean="0"/>
              <a:t>,</a:t>
            </a:r>
          </a:p>
          <a:p>
            <a:r>
              <a:rPr lang="en-US" dirty="0"/>
              <a:t>P</a:t>
            </a:r>
            <a:r>
              <a:rPr lang="en-US" dirty="0" smtClean="0"/>
              <a:t>recancerous </a:t>
            </a:r>
            <a:r>
              <a:rPr lang="en-US" dirty="0"/>
              <a:t>neoplasms (endometrial intraepithelial neoplasms [EIN], and all atypical complex hyperplasia) characterized by neoplastic features but without invasion. </a:t>
            </a:r>
            <a:endParaRPr lang="en-US" dirty="0" smtClean="0"/>
          </a:p>
          <a:p>
            <a:r>
              <a:rPr lang="en-US" dirty="0" smtClean="0"/>
              <a:t>EH </a:t>
            </a:r>
            <a:r>
              <a:rPr lang="en-US" dirty="0"/>
              <a:t>frequently results from chronic estrogen stimulation unopposed by the counterbalancing effects of </a:t>
            </a:r>
            <a:r>
              <a:rPr lang="en-US" u="sng" dirty="0"/>
              <a:t>progesterone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64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MANAGEMENT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Postmenopausal women with endometrial thickness on transvaginal ultrasound ≥20 mm have a greater risk for concomitant endometrial cancer </a:t>
            </a:r>
            <a:r>
              <a:rPr lang="en-US" dirty="0" smtClean="0"/>
              <a:t>.</a:t>
            </a:r>
          </a:p>
          <a:p>
            <a:r>
              <a:rPr lang="en-US" dirty="0"/>
              <a:t> The three most common options for the management of EH are surveillance, progestin therapy, and hysterectomy</a:t>
            </a:r>
            <a:r>
              <a:rPr lang="en-US" dirty="0" smtClean="0"/>
              <a:t>.</a:t>
            </a:r>
          </a:p>
          <a:p>
            <a:r>
              <a:rPr lang="en-US" dirty="0"/>
              <a:t> Surveillance alone may be utilized if the risk of an occult cancer or progression to cancer is </a:t>
            </a:r>
            <a:r>
              <a:rPr lang="en-US" dirty="0" smtClean="0"/>
              <a:t>low</a:t>
            </a:r>
          </a:p>
          <a:p>
            <a:r>
              <a:rPr lang="en-US" b="1" dirty="0"/>
              <a:t>Progestin therapy</a:t>
            </a:r>
            <a:r>
              <a:rPr lang="en-US" dirty="0"/>
              <a:t> — There are no US Food and Drug Administration (FDA)-approved therapies for the treatment of EH, although various </a:t>
            </a:r>
            <a:r>
              <a:rPr lang="en-US" dirty="0" err="1"/>
              <a:t>progestins</a:t>
            </a:r>
            <a:r>
              <a:rPr lang="en-US" dirty="0"/>
              <a:t> are approved for EH prevention, and </a:t>
            </a:r>
            <a:r>
              <a:rPr lang="en-US" u="sng" dirty="0" err="1"/>
              <a:t>megestrol</a:t>
            </a:r>
            <a:r>
              <a:rPr lang="en-US" u="sng" dirty="0"/>
              <a:t> acetate</a:t>
            </a:r>
            <a:r>
              <a:rPr lang="en-US" dirty="0"/>
              <a:t> and depot </a:t>
            </a:r>
            <a:r>
              <a:rPr lang="en-US" u="sng" dirty="0"/>
              <a:t>medroxyprogesterone acetate</a:t>
            </a:r>
            <a:r>
              <a:rPr lang="en-US" dirty="0"/>
              <a:t> are approved for treatment of endometrial carcinoma. </a:t>
            </a:r>
          </a:p>
        </p:txBody>
      </p:sp>
    </p:spTree>
    <p:extLst>
      <p:ext uri="{BB962C8B-B14F-4D97-AF65-F5344CB8AC3E}">
        <p14:creationId xmlns:p14="http://schemas.microsoft.com/office/powerpoint/2010/main" val="16171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Hysterectomy</a:t>
            </a:r>
            <a:r>
              <a:rPr lang="en-US" dirty="0"/>
              <a:t> — Total hysterectomy is definitive treatment but is a major surgical procedure and precludes future fertility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Hysterectomy </a:t>
            </a:r>
            <a:r>
              <a:rPr lang="en-US"/>
              <a:t>is usually reserved for postmenopausal women, women who do not desire future fertility, or those with pathology suggesting high risk of concomitant endometrial carcinoma</a:t>
            </a:r>
            <a:r>
              <a:rPr lang="en-US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Exogenous estrogens      30%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Atrophic endometritis/vaginitis    30%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Endometrial cancer      15%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Endometrial or cervical polyps    10%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Endometrial hyperplasia     5%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Miscellaneous(cervical </a:t>
            </a:r>
            <a:r>
              <a:rPr lang="en-US" dirty="0" err="1" smtClean="0"/>
              <a:t>cancer,uterine</a:t>
            </a:r>
            <a:r>
              <a:rPr lang="en-US" dirty="0" smtClean="0"/>
              <a:t> </a:t>
            </a:r>
            <a:r>
              <a:rPr lang="en-US" dirty="0" err="1" smtClean="0"/>
              <a:t>sarcoma,urethral</a:t>
            </a:r>
            <a:r>
              <a:rPr lang="en-US" dirty="0" smtClean="0"/>
              <a:t> </a:t>
            </a:r>
            <a:r>
              <a:rPr lang="en-US" dirty="0" err="1" smtClean="0"/>
              <a:t>caruncle,trauma</a:t>
            </a:r>
            <a:r>
              <a:rPr lang="en-US" dirty="0" smtClean="0"/>
              <a:t>)    10%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5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primary goal in the diagnostic evaluation of postmenopausal women with uterine bleeding is  </a:t>
            </a:r>
            <a:r>
              <a:rPr lang="en-US" dirty="0" smtClean="0"/>
              <a:t> to </a:t>
            </a:r>
            <a:r>
              <a:rPr lang="en-US" dirty="0"/>
              <a:t>exclude malignancy since age is a significant risk factor for this </a:t>
            </a:r>
            <a:r>
              <a:rPr lang="en-US" dirty="0" smtClean="0"/>
              <a:t>disorder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 smtClean="0"/>
              <a:t>The risk of endometrial cancer in the setting of post menopausal bleeding increases with increasing age after menopause .</a:t>
            </a:r>
          </a:p>
          <a:p>
            <a:r>
              <a:rPr lang="en-US" dirty="0" smtClean="0"/>
              <a:t>Age &gt;55  + history of recurrent bleeding episodes  +bleeding volume &gt;5 pads /day   were significantly associated with </a:t>
            </a:r>
            <a:r>
              <a:rPr lang="en-US" smtClean="0"/>
              <a:t>endometrial cancer.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 endometrial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age                                          Lynch syndrome </a:t>
            </a:r>
          </a:p>
          <a:p>
            <a:r>
              <a:rPr lang="en-US" dirty="0" smtClean="0"/>
              <a:t>Unopposed estrogen therapy                     Cowden syndrome</a:t>
            </a:r>
          </a:p>
          <a:p>
            <a:r>
              <a:rPr lang="en-US" dirty="0" err="1" smtClean="0"/>
              <a:t>Tamoxifen</a:t>
            </a:r>
            <a:r>
              <a:rPr lang="en-US" dirty="0" smtClean="0"/>
              <a:t> therapy                                    Family history of endometrial,</a:t>
            </a:r>
          </a:p>
          <a:p>
            <a:r>
              <a:rPr lang="en-US" dirty="0" smtClean="0"/>
              <a:t>Late menopause/ early </a:t>
            </a:r>
            <a:r>
              <a:rPr lang="en-US" dirty="0"/>
              <a:t>menarche             </a:t>
            </a:r>
            <a:r>
              <a:rPr lang="en-US" dirty="0" smtClean="0"/>
              <a:t>ovary ,</a:t>
            </a:r>
            <a:r>
              <a:rPr lang="en-US" dirty="0" err="1" smtClean="0"/>
              <a:t>breast,colon</a:t>
            </a:r>
            <a:r>
              <a:rPr lang="en-US" dirty="0" smtClean="0"/>
              <a:t> cancer</a:t>
            </a:r>
          </a:p>
          <a:p>
            <a:r>
              <a:rPr lang="en-US" dirty="0" err="1" smtClean="0"/>
              <a:t>Nulliparity</a:t>
            </a:r>
            <a:endParaRPr lang="en-US" dirty="0" smtClean="0"/>
          </a:p>
          <a:p>
            <a:r>
              <a:rPr lang="en-US" dirty="0" smtClean="0"/>
              <a:t>Poly cystic ovary syndrome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Estrogen secreting tumor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History and physical examination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did the bleeding start?</a:t>
            </a:r>
          </a:p>
          <a:p>
            <a:r>
              <a:rPr lang="en-US" dirty="0" smtClean="0"/>
              <a:t>Were </a:t>
            </a:r>
            <a:r>
              <a:rPr lang="en-US" dirty="0"/>
              <a:t>there precipitating factors, such as trauma?</a:t>
            </a:r>
          </a:p>
          <a:p>
            <a:r>
              <a:rPr lang="en-US" dirty="0" smtClean="0"/>
              <a:t>What </a:t>
            </a:r>
            <a:r>
              <a:rPr lang="en-US" dirty="0"/>
              <a:t>is the nature of the bleeding (temporal pattern, duration, </a:t>
            </a:r>
            <a:r>
              <a:rPr lang="en-US" dirty="0" err="1"/>
              <a:t>postcoital</a:t>
            </a:r>
            <a:r>
              <a:rPr lang="en-US" dirty="0"/>
              <a:t>, quantity)?</a:t>
            </a:r>
          </a:p>
          <a:p>
            <a:r>
              <a:rPr lang="en-US" dirty="0" smtClean="0"/>
              <a:t>Are </a:t>
            </a:r>
            <a:r>
              <a:rPr lang="en-US" dirty="0"/>
              <a:t>there any associated symptoms such as pain, fever, or changes in bladder or bowel function?</a:t>
            </a:r>
          </a:p>
          <a:p>
            <a:r>
              <a:rPr lang="en-US" dirty="0" smtClean="0"/>
              <a:t>What </a:t>
            </a:r>
            <a:r>
              <a:rPr lang="en-US" dirty="0"/>
              <a:t>is the medical history and are any medications being taken (</a:t>
            </a:r>
            <a:r>
              <a:rPr lang="en-US" dirty="0" err="1"/>
              <a:t>eg</a:t>
            </a:r>
            <a:r>
              <a:rPr lang="en-US" dirty="0"/>
              <a:t>, hormones, anticoagulants)?</a:t>
            </a:r>
          </a:p>
          <a:p>
            <a:r>
              <a:rPr lang="en-US" dirty="0" smtClean="0"/>
              <a:t>Are </a:t>
            </a:r>
            <a:r>
              <a:rPr lang="en-US" dirty="0"/>
              <a:t>any soy-containing herbal or dietary supplements being taken?</a:t>
            </a:r>
          </a:p>
          <a:p>
            <a:r>
              <a:rPr lang="en-US" dirty="0" smtClean="0"/>
              <a:t>Is </a:t>
            </a:r>
            <a:r>
              <a:rPr lang="en-US" dirty="0"/>
              <a:t>there a family history of breast, colon, and endometrial cancer?</a:t>
            </a:r>
          </a:p>
        </p:txBody>
      </p:sp>
    </p:spTree>
    <p:extLst>
      <p:ext uri="{BB962C8B-B14F-4D97-AF65-F5344CB8AC3E}">
        <p14:creationId xmlns:p14="http://schemas.microsoft.com/office/powerpoint/2010/main" val="16505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answers to these questions may help to direct the clinician toward one of the major categories of abnormal bleeding: neoplasm; atrophy; medication; foreign body.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 example, obesity, diabetes mellitus, and use of </a:t>
            </a:r>
            <a:r>
              <a:rPr lang="en-US" u="sng" dirty="0"/>
              <a:t>tamoxifen</a:t>
            </a:r>
            <a:r>
              <a:rPr lang="en-US" dirty="0"/>
              <a:t> are risk factors for endometrial cancer; </a:t>
            </a:r>
            <a:endParaRPr lang="en-US" dirty="0" smtClean="0"/>
          </a:p>
          <a:p>
            <a:r>
              <a:rPr lang="en-US" dirty="0" smtClean="0"/>
              <a:t>vaginal </a:t>
            </a:r>
            <a:r>
              <a:rPr lang="en-US" dirty="0"/>
              <a:t>dryness and soreness with dyspareunia and bleeding after intercourse suggest atrophy; </a:t>
            </a:r>
            <a:endParaRPr lang="en-US" dirty="0" smtClean="0"/>
          </a:p>
          <a:p>
            <a:r>
              <a:rPr lang="en-US" dirty="0" smtClean="0"/>
              <a:t>A foreign </a:t>
            </a:r>
            <a:r>
              <a:rPr lang="en-US" dirty="0"/>
              <a:t>body may be the source of bleeding in a woman who uses a pessary.</a:t>
            </a:r>
          </a:p>
          <a:p>
            <a:r>
              <a:rPr lang="en-US" dirty="0"/>
              <a:t>The patient's body mass index (BMI) should be calculated, since obesity is a risk factor for endometrial cancer</a:t>
            </a:r>
          </a:p>
        </p:txBody>
      </p:sp>
    </p:spTree>
    <p:extLst>
      <p:ext uri="{BB962C8B-B14F-4D97-AF65-F5344CB8AC3E}">
        <p14:creationId xmlns:p14="http://schemas.microsoft.com/office/powerpoint/2010/main" val="3832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External </a:t>
            </a:r>
            <a:r>
              <a:rPr lang="en-US" dirty="0"/>
              <a:t>and internal anatomy of the female genital tract is important. </a:t>
            </a:r>
            <a:endParaRPr lang="en-US" dirty="0" smtClean="0"/>
          </a:p>
          <a:p>
            <a:r>
              <a:rPr lang="en-US" dirty="0"/>
              <a:t>The focus of the evaluation is to determine the bleeding site;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ote </a:t>
            </a:r>
            <a:r>
              <a:rPr lang="en-US" dirty="0"/>
              <a:t>any suspicious lesions, lacerations, or foreign bodies; </a:t>
            </a:r>
          </a:p>
          <a:p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the size, contour, and tenderness of the uterus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Lower genital tract (vulva, vagina, </a:t>
            </a:r>
            <a:r>
              <a:rPr lang="en-US" dirty="0" err="1"/>
              <a:t>exocervix</a:t>
            </a:r>
            <a:r>
              <a:rPr lang="en-US" dirty="0"/>
              <a:t>) causes of bleeding can usually be excluded by a normal physical examination.</a:t>
            </a:r>
          </a:p>
          <a:p>
            <a:r>
              <a:rPr lang="en-US" dirty="0"/>
              <a:t>In addition, a general examination should be performed to look for signs of systemic illness (</a:t>
            </a:r>
            <a:r>
              <a:rPr lang="en-US" dirty="0" err="1"/>
              <a:t>eg</a:t>
            </a:r>
            <a:r>
              <a:rPr lang="en-US" dirty="0"/>
              <a:t>, hepatitis, renal disease, splenomegaly).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3047</TotalTime>
  <Words>1695</Words>
  <Application>Microsoft Macintosh PowerPoint</Application>
  <PresentationFormat>Widescreen</PresentationFormat>
  <Paragraphs>205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Trebuchet MS</vt:lpstr>
      <vt:lpstr>Arial</vt:lpstr>
      <vt:lpstr>Berlin</vt:lpstr>
      <vt:lpstr>Postmenopausal bleeding (PMB)  Dr Rezaeinejad Tehran university of Medical sciences Imam khomeini hospital</vt:lpstr>
      <vt:lpstr>INTRODUCTION</vt:lpstr>
      <vt:lpstr>INCIDENCE </vt:lpstr>
      <vt:lpstr>ETIOLOGY</vt:lpstr>
      <vt:lpstr>DIAGNOSTIC EVALUATION</vt:lpstr>
      <vt:lpstr>Risk factor endometrial cancer</vt:lpstr>
      <vt:lpstr>History and physical examination </vt:lpstr>
      <vt:lpstr>PowerPoint Presentation</vt:lpstr>
      <vt:lpstr>physical examination</vt:lpstr>
      <vt:lpstr>Endometrial evaluation </vt:lpstr>
      <vt:lpstr>Transvaginal ultrasound</vt:lpstr>
      <vt:lpstr>Endometrial biopsy</vt:lpstr>
      <vt:lpstr>Persistent bleeding</vt:lpstr>
      <vt:lpstr>Pipelle</vt:lpstr>
      <vt:lpstr>False negative endometrial biopsy in women with endometrial cancer undergoing hysterectomy</vt:lpstr>
      <vt:lpstr>PowerPoint Presentation</vt:lpstr>
      <vt:lpstr>nondiagnostic</vt:lpstr>
      <vt:lpstr>Insufficient tissue</vt:lpstr>
      <vt:lpstr>Dilation and curettage</vt:lpstr>
      <vt:lpstr>Diagnostic hysteroscopy</vt:lpstr>
      <vt:lpstr>Transvaginal ultrasound</vt:lpstr>
      <vt:lpstr>Women with postmenopausal bleeding</vt:lpstr>
      <vt:lpstr>PowerPoint Presentation</vt:lpstr>
      <vt:lpstr>Asymptomatic women with endometrial thickening or fluid </vt:lpstr>
      <vt:lpstr>PowerPoint Presentation</vt:lpstr>
      <vt:lpstr>endometrial fluid</vt:lpstr>
      <vt:lpstr>Women on hormone therapy</vt:lpstr>
      <vt:lpstr>Women on tamoxifen </vt:lpstr>
      <vt:lpstr>Saline infusion sonography</vt:lpstr>
      <vt:lpstr>SIS</vt:lpstr>
      <vt:lpstr>SIS</vt:lpstr>
      <vt:lpstr>Other imaging studies</vt:lpstr>
      <vt:lpstr>MANAGEMENT</vt:lpstr>
      <vt:lpstr>Postmenopausal women endometrial polyp</vt:lpstr>
      <vt:lpstr>fibroids</vt:lpstr>
      <vt:lpstr>genitourinary syndrome of menopause (GSM)</vt:lpstr>
      <vt:lpstr>endometrial hyperplasia (EH)</vt:lpstr>
      <vt:lpstr>MANAGEMENT OPTIONS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Postmenopausal bleeding (PMB) INTRODUCTION</dc:title>
  <dc:creator>Microsoft Office User</dc:creator>
  <cp:lastModifiedBy>Microsoft Office User</cp:lastModifiedBy>
  <cp:revision>69</cp:revision>
  <dcterms:created xsi:type="dcterms:W3CDTF">2020-08-09T01:26:44Z</dcterms:created>
  <dcterms:modified xsi:type="dcterms:W3CDTF">2020-08-18T15:28:50Z</dcterms:modified>
</cp:coreProperties>
</file>